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5" r:id="rId9"/>
    <p:sldId id="264" r:id="rId10"/>
    <p:sldId id="266" r:id="rId11"/>
    <p:sldId id="267" r:id="rId12"/>
    <p:sldId id="268" r:id="rId13"/>
    <p:sldId id="269" r:id="rId14"/>
    <p:sldId id="270" r:id="rId15"/>
    <p:sldId id="271" r:id="rId16"/>
    <p:sldId id="272" r:id="rId17"/>
    <p:sldId id="262" r:id="rId18"/>
    <p:sldId id="273" r:id="rId19"/>
    <p:sldId id="274" r:id="rId20"/>
    <p:sldId id="275"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321A7A30-C75F-4DEB-A8F1-72E23F242142}" type="datetimeFigureOut">
              <a:rPr lang="pt-BR" smtClean="0"/>
              <a:t>13/02/2020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321A7A30-C75F-4DEB-A8F1-72E23F242142}" type="datetimeFigureOut">
              <a:rPr lang="pt-BR" smtClean="0"/>
              <a:t>13/02/2020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321A7A30-C75F-4DEB-A8F1-72E23F242142}" type="datetimeFigureOut">
              <a:rPr lang="pt-BR" smtClean="0"/>
              <a:t>13/02/2020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321A7A30-C75F-4DEB-A8F1-72E23F242142}" type="datetimeFigureOut">
              <a:rPr lang="pt-BR" smtClean="0"/>
              <a:t>13/02/2020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321A7A30-C75F-4DEB-A8F1-72E23F242142}" type="datetimeFigureOut">
              <a:rPr lang="pt-BR" smtClean="0"/>
              <a:t>13/02/2020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321A7A30-C75F-4DEB-A8F1-72E23F242142}" type="datetimeFigureOut">
              <a:rPr lang="pt-BR" smtClean="0"/>
              <a:t>13/02/2020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321A7A30-C75F-4DEB-A8F1-72E23F242142}" type="datetimeFigureOut">
              <a:rPr lang="pt-BR" smtClean="0"/>
              <a:t>13/02/2020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321A7A30-C75F-4DEB-A8F1-72E23F242142}" type="datetimeFigureOut">
              <a:rPr lang="pt-BR" smtClean="0"/>
              <a:t>13/02/2020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A7A30-C75F-4DEB-A8F1-72E23F242142}" type="datetimeFigureOut">
              <a:rPr lang="pt-BR" smtClean="0"/>
              <a:t>13/02/2020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EE2ACB5-B4AD-4843-BDBD-9A9922334BA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21A7A30-C75F-4DEB-A8F1-72E23F242142}" type="datetimeFigureOut">
              <a:rPr lang="pt-BR" smtClean="0"/>
              <a:t>13/02/2020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EE2ACB5-B4AD-4843-BDBD-9A9922334BAD}"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321A7A30-C75F-4DEB-A8F1-72E23F242142}" type="datetimeFigureOut">
              <a:rPr lang="pt-BR" smtClean="0"/>
              <a:t>13/02/2020</a:t>
            </a:fld>
            <a:endParaRPr lang="pt-BR"/>
          </a:p>
        </p:txBody>
      </p:sp>
      <p:sp>
        <p:nvSpPr>
          <p:cNvPr id="9" name="Slide Number Placeholder 8"/>
          <p:cNvSpPr>
            <a:spLocks noGrp="1"/>
          </p:cNvSpPr>
          <p:nvPr>
            <p:ph type="sldNum" sz="quarter" idx="11"/>
          </p:nvPr>
        </p:nvSpPr>
        <p:spPr/>
        <p:txBody>
          <a:bodyPr/>
          <a:lstStyle/>
          <a:p>
            <a:fld id="{4EE2ACB5-B4AD-4843-BDBD-9A9922334BAD}"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EE2ACB5-B4AD-4843-BDBD-9A9922334BAD}"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1A7A30-C75F-4DEB-A8F1-72E23F242142}" type="datetimeFigureOut">
              <a:rPr lang="pt-BR" smtClean="0"/>
              <a:t>13/02/2020</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1340768"/>
            <a:ext cx="7543800" cy="2593975"/>
          </a:xfrm>
        </p:spPr>
        <p:txBody>
          <a:bodyPr/>
          <a:lstStyle/>
          <a:p>
            <a:pPr algn="ctr"/>
            <a:r>
              <a:rPr lang="pt-BR" sz="5400" dirty="0" smtClean="0"/>
              <a:t>RESOLUÇÃO CONSAD/UFERSA N° 001/2019</a:t>
            </a:r>
            <a:endParaRPr lang="pt-BR" sz="5400" dirty="0"/>
          </a:p>
        </p:txBody>
      </p:sp>
      <p:sp>
        <p:nvSpPr>
          <p:cNvPr id="3" name="Subtítulo 2"/>
          <p:cNvSpPr>
            <a:spLocks noGrp="1"/>
          </p:cNvSpPr>
          <p:nvPr>
            <p:ph type="subTitle" idx="1"/>
          </p:nvPr>
        </p:nvSpPr>
        <p:spPr>
          <a:xfrm>
            <a:off x="2746467" y="4365104"/>
            <a:ext cx="6400800" cy="1752600"/>
          </a:xfrm>
        </p:spPr>
        <p:txBody>
          <a:bodyPr>
            <a:normAutofit/>
          </a:bodyPr>
          <a:lstStyle/>
          <a:p>
            <a:r>
              <a:rPr lang="pt-BR" sz="2400" dirty="0"/>
              <a:t>E</a:t>
            </a:r>
            <a:r>
              <a:rPr lang="pt-BR" sz="2400" dirty="0" smtClean="0"/>
              <a:t>stágio probatório do técnico-administrativo</a:t>
            </a:r>
          </a:p>
          <a:p>
            <a:endParaRPr lang="pt-BR" sz="2400" dirty="0"/>
          </a:p>
        </p:txBody>
      </p:sp>
      <p:sp>
        <p:nvSpPr>
          <p:cNvPr id="4" name="CaixaDeTexto 3"/>
          <p:cNvSpPr txBox="1"/>
          <p:nvPr/>
        </p:nvSpPr>
        <p:spPr>
          <a:xfrm>
            <a:off x="1835696" y="5661248"/>
            <a:ext cx="4824536" cy="646331"/>
          </a:xfrm>
          <a:prstGeom prst="rect">
            <a:avLst/>
          </a:prstGeom>
          <a:noFill/>
        </p:spPr>
        <p:txBody>
          <a:bodyPr wrap="square" rtlCol="0">
            <a:spAutoFit/>
          </a:bodyPr>
          <a:lstStyle/>
          <a:p>
            <a:pPr algn="ctr"/>
            <a:r>
              <a:rPr lang="pt-BR" dirty="0" smtClean="0">
                <a:solidFill>
                  <a:schemeClr val="bg2">
                    <a:lumMod val="50000"/>
                  </a:schemeClr>
                </a:solidFill>
              </a:rPr>
              <a:t>Divisão de Desenvolvimento de Pessoal</a:t>
            </a:r>
          </a:p>
          <a:p>
            <a:pPr algn="ctr"/>
            <a:r>
              <a:rPr lang="pt-BR" dirty="0" smtClean="0">
                <a:solidFill>
                  <a:schemeClr val="bg2">
                    <a:lumMod val="50000"/>
                  </a:schemeClr>
                </a:solidFill>
              </a:rPr>
              <a:t>2020</a:t>
            </a:r>
            <a:endParaRPr lang="pt-BR" dirty="0">
              <a:solidFill>
                <a:schemeClr val="bg2">
                  <a:lumMod val="50000"/>
                </a:schemeClr>
              </a:solidFill>
            </a:endParaRPr>
          </a:p>
        </p:txBody>
      </p:sp>
    </p:spTree>
    <p:extLst>
      <p:ext uri="{BB962C8B-B14F-4D97-AF65-F5344CB8AC3E}">
        <p14:creationId xmlns:p14="http://schemas.microsoft.com/office/powerpoint/2010/main" val="1948454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lvl="0"/>
            <a:r>
              <a:rPr lang="pt-BR" dirty="0"/>
              <a:t>Cálculo da média final do terceiro ano de avaliação do estágio probatório:</a:t>
            </a:r>
          </a:p>
          <a:p>
            <a:pPr marL="114300" indent="0">
              <a:buNone/>
            </a:pPr>
            <a:endParaRPr lang="pt-BR" dirty="0"/>
          </a:p>
          <a:p>
            <a:pPr marL="114300" indent="0" algn="ctr">
              <a:buNone/>
            </a:pPr>
            <a:r>
              <a:rPr lang="pt-BR" b="1" dirty="0" smtClean="0"/>
              <a:t>MF³ </a:t>
            </a:r>
            <a:r>
              <a:rPr lang="pt-BR" b="1" dirty="0"/>
              <a:t>= AA + (CH X 3) + (PA X 2) / 6</a:t>
            </a:r>
            <a:endParaRPr lang="pt-BR" dirty="0"/>
          </a:p>
          <a:p>
            <a:pPr marL="114300" indent="0">
              <a:buNone/>
            </a:pPr>
            <a:endParaRPr lang="pt-BR" dirty="0"/>
          </a:p>
          <a:p>
            <a:pPr marL="114300" indent="0">
              <a:buNone/>
            </a:pPr>
            <a:r>
              <a:rPr lang="pt-BR" dirty="0" smtClean="0"/>
              <a:t> </a:t>
            </a:r>
            <a:r>
              <a:rPr lang="pt-BR" dirty="0"/>
              <a:t>	</a:t>
            </a:r>
          </a:p>
          <a:p>
            <a:pPr marL="114300" indent="0">
              <a:buNone/>
            </a:pPr>
            <a:r>
              <a:rPr lang="pt-BR" sz="1800" dirty="0" smtClean="0"/>
              <a:t>Onde</a:t>
            </a:r>
            <a:r>
              <a:rPr lang="pt-BR" sz="1800" dirty="0"/>
              <a:t>:</a:t>
            </a:r>
          </a:p>
          <a:p>
            <a:pPr marL="114300" indent="0">
              <a:buNone/>
            </a:pPr>
            <a:r>
              <a:rPr lang="pt-BR" sz="1800" dirty="0"/>
              <a:t>MF³ = Média final do terceiro ano de avaliação do Estágio Probatório;</a:t>
            </a:r>
          </a:p>
          <a:p>
            <a:pPr marL="114300" indent="0">
              <a:buNone/>
            </a:pPr>
            <a:r>
              <a:rPr lang="pt-BR" sz="1800" dirty="0"/>
              <a:t>AA = Nota da </a:t>
            </a:r>
            <a:r>
              <a:rPr lang="pt-BR" sz="1800" dirty="0" err="1"/>
              <a:t>Auto-Avaliação</a:t>
            </a:r>
            <a:r>
              <a:rPr lang="pt-BR" sz="1800" dirty="0"/>
              <a:t>;</a:t>
            </a:r>
          </a:p>
          <a:p>
            <a:pPr marL="114300" indent="0">
              <a:buNone/>
            </a:pPr>
            <a:r>
              <a:rPr lang="pt-BR" sz="1800" dirty="0"/>
              <a:t>CH = Nota da Avaliação pela Chefia Imediatamente Superior;</a:t>
            </a:r>
          </a:p>
          <a:p>
            <a:pPr marL="114300" indent="0">
              <a:buNone/>
            </a:pPr>
            <a:r>
              <a:rPr lang="pt-BR" sz="1800" dirty="0"/>
              <a:t>PA = Média das Avaliações dos Pares.</a:t>
            </a:r>
          </a:p>
          <a:p>
            <a:endParaRPr lang="pt-BR" dirty="0"/>
          </a:p>
        </p:txBody>
      </p:sp>
      <p:sp>
        <p:nvSpPr>
          <p:cNvPr id="4" name="Título 1"/>
          <p:cNvSpPr>
            <a:spLocks noGrp="1"/>
          </p:cNvSpPr>
          <p:nvPr>
            <p:ph type="title"/>
          </p:nvPr>
        </p:nvSpPr>
        <p:spPr/>
        <p:txBody>
          <a:bodyPr/>
          <a:lstStyle/>
          <a:p>
            <a:r>
              <a:rPr lang="pt-BR" dirty="0" smtClean="0"/>
              <a:t>Como calcular o IDCP?</a:t>
            </a:r>
            <a:endParaRPr lang="pt-BR" dirty="0"/>
          </a:p>
        </p:txBody>
      </p:sp>
    </p:spTree>
    <p:extLst>
      <p:ext uri="{BB962C8B-B14F-4D97-AF65-F5344CB8AC3E}">
        <p14:creationId xmlns:p14="http://schemas.microsoft.com/office/powerpoint/2010/main" val="681514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calcular o IDCP?</a:t>
            </a:r>
          </a:p>
        </p:txBody>
      </p:sp>
      <p:sp>
        <p:nvSpPr>
          <p:cNvPr id="3" name="Espaço Reservado para Conteúdo 2"/>
          <p:cNvSpPr>
            <a:spLocks noGrp="1"/>
          </p:cNvSpPr>
          <p:nvPr>
            <p:ph idx="1"/>
          </p:nvPr>
        </p:nvSpPr>
        <p:spPr/>
        <p:txBody>
          <a:bodyPr>
            <a:normAutofit fontScale="92500"/>
          </a:bodyPr>
          <a:lstStyle/>
          <a:p>
            <a:pPr lvl="0"/>
            <a:r>
              <a:rPr lang="pt-BR" dirty="0"/>
              <a:t>Cálculo do Índice de Desenvolvimento de Competências Probatórias:</a:t>
            </a:r>
          </a:p>
          <a:p>
            <a:pPr marL="114300" indent="0">
              <a:buNone/>
            </a:pPr>
            <a:endParaRPr lang="pt-BR" b="1" dirty="0"/>
          </a:p>
          <a:p>
            <a:pPr marL="114300" indent="0">
              <a:buNone/>
            </a:pPr>
            <a:endParaRPr lang="pt-BR" b="1" dirty="0"/>
          </a:p>
          <a:p>
            <a:pPr marL="114300" indent="0" algn="ctr">
              <a:buNone/>
            </a:pPr>
            <a:r>
              <a:rPr lang="pt-BR" b="1" dirty="0" smtClean="0"/>
              <a:t>IDCP </a:t>
            </a:r>
            <a:r>
              <a:rPr lang="pt-BR" b="1" dirty="0"/>
              <a:t>= MF¹ + MF² + MF³ / 3</a:t>
            </a:r>
            <a:endParaRPr lang="pt-BR" dirty="0"/>
          </a:p>
          <a:p>
            <a:pPr marL="114300" indent="0">
              <a:buNone/>
            </a:pPr>
            <a:endParaRPr lang="pt-BR" dirty="0"/>
          </a:p>
          <a:p>
            <a:pPr marL="114300" indent="0">
              <a:buNone/>
            </a:pPr>
            <a:endParaRPr lang="pt-BR" dirty="0"/>
          </a:p>
          <a:p>
            <a:pPr marL="114300" indent="0">
              <a:buNone/>
            </a:pPr>
            <a:r>
              <a:rPr lang="pt-BR" dirty="0" smtClean="0"/>
              <a:t>Onde</a:t>
            </a:r>
            <a:r>
              <a:rPr lang="pt-BR" dirty="0"/>
              <a:t>:</a:t>
            </a:r>
          </a:p>
          <a:p>
            <a:pPr marL="114300" indent="0">
              <a:buNone/>
            </a:pPr>
            <a:r>
              <a:rPr lang="pt-BR" dirty="0"/>
              <a:t>IDCP = Índice de Desenvolvimento de Competências Probatórias;</a:t>
            </a:r>
          </a:p>
          <a:p>
            <a:pPr marL="114300" indent="0">
              <a:buNone/>
            </a:pPr>
            <a:r>
              <a:rPr lang="pt-BR" dirty="0"/>
              <a:t>MF¹ = Média final do primeiro ano de avaliação do estágio probatório;</a:t>
            </a:r>
          </a:p>
          <a:p>
            <a:pPr marL="114300" indent="0">
              <a:buNone/>
            </a:pPr>
            <a:r>
              <a:rPr lang="pt-BR" dirty="0"/>
              <a:t>MF² = Média final do segundo ano de avaliação do estágio probatório;</a:t>
            </a:r>
          </a:p>
          <a:p>
            <a:pPr marL="114300" indent="0">
              <a:buNone/>
            </a:pPr>
            <a:r>
              <a:rPr lang="pt-BR" dirty="0"/>
              <a:t>MF³ = Média final do terceiro ano de avaliação do estágio probatório;</a:t>
            </a:r>
          </a:p>
          <a:p>
            <a:endParaRPr lang="pt-BR" dirty="0"/>
          </a:p>
        </p:txBody>
      </p:sp>
    </p:spTree>
    <p:extLst>
      <p:ext uri="{BB962C8B-B14F-4D97-AF65-F5344CB8AC3E}">
        <p14:creationId xmlns:p14="http://schemas.microsoft.com/office/powerpoint/2010/main" val="20001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calcular o IDCP?</a:t>
            </a:r>
          </a:p>
        </p:txBody>
      </p:sp>
      <p:sp>
        <p:nvSpPr>
          <p:cNvPr id="3" name="Espaço Reservado para Conteúdo 2"/>
          <p:cNvSpPr>
            <a:spLocks noGrp="1"/>
          </p:cNvSpPr>
          <p:nvPr>
            <p:ph idx="1"/>
          </p:nvPr>
        </p:nvSpPr>
        <p:spPr/>
        <p:txBody>
          <a:bodyPr>
            <a:normAutofit fontScale="70000" lnSpcReduction="20000"/>
          </a:bodyPr>
          <a:lstStyle/>
          <a:p>
            <a:pPr marL="114300" indent="0">
              <a:buNone/>
            </a:pPr>
            <a:r>
              <a:rPr lang="pt-BR" sz="2300" b="1" dirty="0"/>
              <a:t>CÁLCULO DO ÍNDICE DE DESENVOLVIMENTO DE COMPETÊNCIAS PROBATÓRIAS (IDCP) PARA SERVIDORES QUE OCUPARAM FUNÇÃO DE CHEFIAGERENCIAL DURANTE O ESTÁGIO PROBATÓRIO</a:t>
            </a:r>
            <a:endParaRPr lang="pt-BR" sz="2300" dirty="0"/>
          </a:p>
          <a:p>
            <a:pPr marL="114300" lvl="0" indent="0">
              <a:buNone/>
            </a:pPr>
            <a:endParaRPr lang="pt-BR" dirty="0" smtClean="0"/>
          </a:p>
          <a:p>
            <a:pPr lvl="0"/>
            <a:r>
              <a:rPr lang="pt-BR" sz="2300" dirty="0" smtClean="0"/>
              <a:t>Cálculo </a:t>
            </a:r>
            <a:r>
              <a:rPr lang="pt-BR" sz="2300" dirty="0"/>
              <a:t>da média final do ano de avaliação do estágio probatório em que o servidor ocupou função de chefia</a:t>
            </a:r>
            <a:r>
              <a:rPr lang="pt-BR" sz="2300" dirty="0" smtClean="0"/>
              <a:t>:</a:t>
            </a:r>
            <a:r>
              <a:rPr lang="pt-BR" sz="2300" dirty="0"/>
              <a:t> </a:t>
            </a:r>
          </a:p>
          <a:p>
            <a:pPr marL="114300" indent="0">
              <a:buNone/>
            </a:pPr>
            <a:endParaRPr lang="en-US" b="1" dirty="0" smtClean="0"/>
          </a:p>
          <a:p>
            <a:pPr marL="114300" indent="0" algn="ctr">
              <a:buNone/>
            </a:pPr>
            <a:endParaRPr lang="en-US" b="1" dirty="0" smtClean="0"/>
          </a:p>
          <a:p>
            <a:pPr marL="114300" indent="0" algn="ctr">
              <a:buNone/>
            </a:pPr>
            <a:r>
              <a:rPr lang="en-US" b="1" dirty="0" smtClean="0"/>
              <a:t>MFC </a:t>
            </a:r>
            <a:r>
              <a:rPr lang="en-US" b="1" dirty="0"/>
              <a:t>= AA + (CH X </a:t>
            </a:r>
            <a:r>
              <a:rPr lang="en-US" b="1" dirty="0" smtClean="0"/>
              <a:t>3) </a:t>
            </a:r>
            <a:r>
              <a:rPr lang="en-US" b="1" dirty="0"/>
              <a:t>+ </a:t>
            </a:r>
            <a:r>
              <a:rPr lang="en-US" b="1" dirty="0" smtClean="0"/>
              <a:t>(PA x 2) </a:t>
            </a:r>
            <a:r>
              <a:rPr lang="en-US" b="1" dirty="0"/>
              <a:t>+ </a:t>
            </a:r>
            <a:r>
              <a:rPr lang="en-US" b="1" dirty="0" smtClean="0"/>
              <a:t>(SB X 2) </a:t>
            </a:r>
            <a:r>
              <a:rPr lang="en-US" b="1" dirty="0"/>
              <a:t>/ </a:t>
            </a:r>
            <a:r>
              <a:rPr lang="en-US" b="1" dirty="0" smtClean="0"/>
              <a:t>8</a:t>
            </a:r>
            <a:endParaRPr lang="pt-BR" dirty="0"/>
          </a:p>
          <a:p>
            <a:pPr marL="114300" indent="0">
              <a:buNone/>
            </a:pPr>
            <a:endParaRPr lang="en-US" b="1" dirty="0"/>
          </a:p>
          <a:p>
            <a:pPr marL="114300" indent="0">
              <a:buNone/>
            </a:pPr>
            <a:r>
              <a:rPr lang="pt-BR" dirty="0"/>
              <a:t/>
            </a:r>
            <a:br>
              <a:rPr lang="pt-BR" dirty="0"/>
            </a:br>
            <a:endParaRPr lang="pt-BR" dirty="0" smtClean="0"/>
          </a:p>
          <a:p>
            <a:pPr marL="114300" indent="0">
              <a:buNone/>
            </a:pPr>
            <a:r>
              <a:rPr lang="pt-BR" sz="2300" dirty="0" smtClean="0"/>
              <a:t>Onde</a:t>
            </a:r>
            <a:r>
              <a:rPr lang="pt-BR" sz="2300" dirty="0"/>
              <a:t>: </a:t>
            </a:r>
          </a:p>
          <a:p>
            <a:pPr marL="114300" indent="0">
              <a:buNone/>
            </a:pPr>
            <a:r>
              <a:rPr lang="pt-BR" sz="2300" dirty="0"/>
              <a:t>MFC = Média final do ano do estágio probatório em que o servidor esteve em cargo de chefia;</a:t>
            </a:r>
          </a:p>
          <a:p>
            <a:pPr marL="114300" indent="0">
              <a:buNone/>
            </a:pPr>
            <a:r>
              <a:rPr lang="pt-BR" sz="2300" dirty="0"/>
              <a:t>AA = </a:t>
            </a:r>
            <a:r>
              <a:rPr lang="pt-BR" sz="2300" dirty="0" err="1"/>
              <a:t>Autoavaliação</a:t>
            </a:r>
            <a:r>
              <a:rPr lang="pt-BR" sz="2300" dirty="0"/>
              <a:t>;</a:t>
            </a:r>
          </a:p>
          <a:p>
            <a:pPr marL="114300" indent="0">
              <a:buNone/>
            </a:pPr>
            <a:r>
              <a:rPr lang="pt-BR" sz="2300" dirty="0"/>
              <a:t>CH = Avaliação pela Chefia Imediatamente Superior;</a:t>
            </a:r>
          </a:p>
          <a:p>
            <a:pPr marL="114300" indent="0">
              <a:buNone/>
            </a:pPr>
            <a:r>
              <a:rPr lang="pt-BR" sz="2300" dirty="0"/>
              <a:t>PA = Média das Avaliações dos Pares;</a:t>
            </a:r>
          </a:p>
          <a:p>
            <a:pPr marL="114300" indent="0">
              <a:buNone/>
            </a:pPr>
            <a:r>
              <a:rPr lang="pt-BR" sz="2300" dirty="0"/>
              <a:t>SB = Média da Avaliação dos Subordinados.</a:t>
            </a:r>
          </a:p>
          <a:p>
            <a:pPr marL="114300" indent="0">
              <a:buNone/>
            </a:pPr>
            <a:r>
              <a:rPr lang="pt-BR" dirty="0"/>
              <a:t> </a:t>
            </a:r>
          </a:p>
          <a:p>
            <a:endParaRPr lang="pt-BR" dirty="0"/>
          </a:p>
        </p:txBody>
      </p:sp>
    </p:spTree>
    <p:extLst>
      <p:ext uri="{BB962C8B-B14F-4D97-AF65-F5344CB8AC3E}">
        <p14:creationId xmlns:p14="http://schemas.microsoft.com/office/powerpoint/2010/main" val="2009982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calcular o IDCP?</a:t>
            </a:r>
          </a:p>
        </p:txBody>
      </p:sp>
      <p:sp>
        <p:nvSpPr>
          <p:cNvPr id="3" name="Espaço Reservado para Conteúdo 2"/>
          <p:cNvSpPr>
            <a:spLocks noGrp="1"/>
          </p:cNvSpPr>
          <p:nvPr>
            <p:ph idx="1"/>
          </p:nvPr>
        </p:nvSpPr>
        <p:spPr/>
        <p:txBody>
          <a:bodyPr>
            <a:normAutofit fontScale="92500"/>
          </a:bodyPr>
          <a:lstStyle/>
          <a:p>
            <a:pPr lvl="0"/>
            <a:r>
              <a:rPr lang="pt-BR" dirty="0"/>
              <a:t>Nos casos em que a função tenha sido assumida por apenas um dos anos do estágio probatório o IDCP será calculado de acordo com a seguinte fórmula:</a:t>
            </a:r>
          </a:p>
          <a:p>
            <a:pPr marL="114300" indent="0">
              <a:buNone/>
            </a:pPr>
            <a:endParaRPr lang="pt-BR" dirty="0" smtClean="0"/>
          </a:p>
          <a:p>
            <a:pPr marL="114300" indent="0" algn="ctr">
              <a:buNone/>
            </a:pPr>
            <a:r>
              <a:rPr lang="pt-BR" b="1" dirty="0" smtClean="0"/>
              <a:t>IDCP </a:t>
            </a:r>
            <a:r>
              <a:rPr lang="pt-BR" b="1" dirty="0"/>
              <a:t>= MF¹ + MF² + MFC / 3</a:t>
            </a:r>
            <a:endParaRPr lang="pt-BR" dirty="0"/>
          </a:p>
          <a:p>
            <a:pPr marL="114300" indent="0">
              <a:buNone/>
            </a:pPr>
            <a:endParaRPr lang="pt-BR" dirty="0"/>
          </a:p>
          <a:p>
            <a:endParaRPr lang="pt-BR" dirty="0"/>
          </a:p>
          <a:p>
            <a:pPr marL="114300" indent="0">
              <a:buNone/>
            </a:pPr>
            <a:r>
              <a:rPr lang="en-US" dirty="0"/>
              <a:t> </a:t>
            </a:r>
            <a:r>
              <a:rPr lang="pt-BR" dirty="0"/>
              <a:t/>
            </a:r>
            <a:br>
              <a:rPr lang="pt-BR" dirty="0"/>
            </a:br>
            <a:r>
              <a:rPr lang="pt-BR" dirty="0"/>
              <a:t>Onde: </a:t>
            </a:r>
          </a:p>
          <a:p>
            <a:pPr marL="114300" indent="0">
              <a:buNone/>
            </a:pPr>
            <a:r>
              <a:rPr lang="pt-BR" dirty="0"/>
              <a:t>MFC = Média final do ano do Estágio Probatório em que o servidor esteve em cargo de chefia;</a:t>
            </a:r>
          </a:p>
          <a:p>
            <a:pPr marL="114300" indent="0">
              <a:buNone/>
            </a:pPr>
            <a:r>
              <a:rPr lang="pt-BR" dirty="0"/>
              <a:t>MF¹ = Média final do primeiro ano de avaliação do estágio probatório;</a:t>
            </a:r>
          </a:p>
          <a:p>
            <a:pPr marL="114300" indent="0">
              <a:buNone/>
            </a:pPr>
            <a:r>
              <a:rPr lang="pt-BR" dirty="0"/>
              <a:t>MF² = Média final do segundo ano de avaliação do estágio probatório;</a:t>
            </a:r>
          </a:p>
          <a:p>
            <a:pPr marL="114300" indent="0">
              <a:buNone/>
            </a:pPr>
            <a:endParaRPr lang="pt-BR" dirty="0"/>
          </a:p>
        </p:txBody>
      </p:sp>
    </p:spTree>
    <p:extLst>
      <p:ext uri="{BB962C8B-B14F-4D97-AF65-F5344CB8AC3E}">
        <p14:creationId xmlns:p14="http://schemas.microsoft.com/office/powerpoint/2010/main" val="34220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calcular o IDCP?</a:t>
            </a:r>
          </a:p>
        </p:txBody>
      </p:sp>
      <p:sp>
        <p:nvSpPr>
          <p:cNvPr id="3" name="Espaço Reservado para Conteúdo 2"/>
          <p:cNvSpPr>
            <a:spLocks noGrp="1"/>
          </p:cNvSpPr>
          <p:nvPr>
            <p:ph idx="1"/>
          </p:nvPr>
        </p:nvSpPr>
        <p:spPr/>
        <p:txBody>
          <a:bodyPr>
            <a:normAutofit fontScale="92500"/>
          </a:bodyPr>
          <a:lstStyle/>
          <a:p>
            <a:pPr lvl="0"/>
            <a:r>
              <a:rPr lang="pt-BR" dirty="0"/>
              <a:t>Nos casos em que a função tenha sido assumida por apenas dois dos anos do estágio probatório o IDCP será calculado de acordo com a seguinte fórmula:</a:t>
            </a:r>
          </a:p>
          <a:p>
            <a:pPr marL="114300" indent="0">
              <a:buNone/>
            </a:pPr>
            <a:endParaRPr lang="pt-BR" b="1" dirty="0" smtClean="0"/>
          </a:p>
          <a:p>
            <a:pPr marL="114300" indent="0" algn="ctr">
              <a:buNone/>
            </a:pPr>
            <a:r>
              <a:rPr lang="pt-BR" b="1" dirty="0" smtClean="0"/>
              <a:t>IDCP </a:t>
            </a:r>
            <a:r>
              <a:rPr lang="pt-BR" b="1" dirty="0"/>
              <a:t>= MF¹ + MFC² + MFC³ / 3</a:t>
            </a:r>
            <a:endParaRPr lang="pt-BR" dirty="0"/>
          </a:p>
          <a:p>
            <a:pPr marL="114300" indent="0">
              <a:buNone/>
            </a:pPr>
            <a:endParaRPr lang="pt-BR" dirty="0"/>
          </a:p>
          <a:p>
            <a:pPr marL="114300" indent="0">
              <a:buNone/>
            </a:pPr>
            <a:endParaRPr lang="pt-BR" dirty="0"/>
          </a:p>
          <a:p>
            <a:pPr marL="114300" indent="0">
              <a:buNone/>
            </a:pPr>
            <a:r>
              <a:rPr lang="pt-BR" dirty="0" smtClean="0"/>
              <a:t>Onde</a:t>
            </a:r>
            <a:r>
              <a:rPr lang="pt-BR" dirty="0"/>
              <a:t>: </a:t>
            </a:r>
          </a:p>
          <a:p>
            <a:pPr marL="114300" indent="0">
              <a:buNone/>
            </a:pPr>
            <a:r>
              <a:rPr lang="pt-BR" dirty="0"/>
              <a:t>MF¹ = Média final do primeiro ano de avaliação do estágio probatório;</a:t>
            </a:r>
          </a:p>
          <a:p>
            <a:pPr marL="114300" indent="0">
              <a:buNone/>
            </a:pPr>
            <a:r>
              <a:rPr lang="pt-BR" dirty="0"/>
              <a:t>MFC² = Média final do segundo ano do estágio probatório em que o servidor esteve em cargo de chefia;</a:t>
            </a:r>
          </a:p>
          <a:p>
            <a:pPr marL="114300" indent="0">
              <a:buNone/>
            </a:pPr>
            <a:r>
              <a:rPr lang="pt-BR" dirty="0"/>
              <a:t>MFC³ = Média final do terceiro ano do estágio probatório em que o servidor esteve em cargo de chefia;</a:t>
            </a:r>
          </a:p>
          <a:p>
            <a:pPr marL="114300" indent="0">
              <a:buNone/>
            </a:pPr>
            <a:endParaRPr lang="pt-BR" dirty="0"/>
          </a:p>
        </p:txBody>
      </p:sp>
    </p:spTree>
    <p:extLst>
      <p:ext uri="{BB962C8B-B14F-4D97-AF65-F5344CB8AC3E}">
        <p14:creationId xmlns:p14="http://schemas.microsoft.com/office/powerpoint/2010/main" val="2715137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calcular o IDCP?</a:t>
            </a:r>
          </a:p>
        </p:txBody>
      </p:sp>
      <p:sp>
        <p:nvSpPr>
          <p:cNvPr id="3" name="Espaço Reservado para Conteúdo 2"/>
          <p:cNvSpPr>
            <a:spLocks noGrp="1"/>
          </p:cNvSpPr>
          <p:nvPr>
            <p:ph idx="1"/>
          </p:nvPr>
        </p:nvSpPr>
        <p:spPr/>
        <p:txBody>
          <a:bodyPr>
            <a:normAutofit/>
          </a:bodyPr>
          <a:lstStyle/>
          <a:p>
            <a:pPr lvl="0"/>
            <a:r>
              <a:rPr lang="pt-BR" sz="1600" dirty="0"/>
              <a:t>Caso o servidor tenha ocupado a função de chefia durante os três anos do estágio probatório, o IDCP será obtido de acordo com a seguinte fórmula:</a:t>
            </a:r>
          </a:p>
          <a:p>
            <a:pPr marL="114300" indent="0">
              <a:buNone/>
            </a:pPr>
            <a:endParaRPr lang="pt-BR" sz="1600" b="1" dirty="0" smtClean="0"/>
          </a:p>
          <a:p>
            <a:pPr marL="114300" indent="0" algn="ctr">
              <a:buNone/>
            </a:pPr>
            <a:r>
              <a:rPr lang="pt-BR" sz="1600" b="1" dirty="0" smtClean="0"/>
              <a:t>IDCP </a:t>
            </a:r>
            <a:r>
              <a:rPr lang="pt-BR" sz="1600" b="1" dirty="0"/>
              <a:t>= MFC¹ + MFC² + MFC³ / 3</a:t>
            </a:r>
            <a:endParaRPr lang="pt-BR" sz="1600" dirty="0"/>
          </a:p>
          <a:p>
            <a:pPr marL="114300" indent="0">
              <a:buNone/>
            </a:pPr>
            <a:endParaRPr lang="pt-BR" sz="1600" dirty="0"/>
          </a:p>
          <a:p>
            <a:pPr marL="114300" indent="0">
              <a:buNone/>
            </a:pPr>
            <a:r>
              <a:rPr lang="pt-BR" sz="1600" dirty="0" smtClean="0"/>
              <a:t>Onde</a:t>
            </a:r>
            <a:r>
              <a:rPr lang="pt-BR" sz="1600" dirty="0"/>
              <a:t>: </a:t>
            </a:r>
          </a:p>
          <a:p>
            <a:pPr marL="114300" indent="0">
              <a:buNone/>
            </a:pPr>
            <a:r>
              <a:rPr lang="pt-BR" sz="1600" dirty="0"/>
              <a:t>MFC¹ = Média final do primeiro ano do estágio probatório em que o servidor esteve em cargo de chefia;</a:t>
            </a:r>
          </a:p>
          <a:p>
            <a:pPr marL="114300" indent="0">
              <a:buNone/>
            </a:pPr>
            <a:r>
              <a:rPr lang="pt-BR" sz="1600" dirty="0"/>
              <a:t>MFC² = Média final do segundo ano do estágio probatório em que o servidor esteve em cargo de chefia;</a:t>
            </a:r>
          </a:p>
          <a:p>
            <a:pPr marL="114300" indent="0">
              <a:buNone/>
            </a:pPr>
            <a:r>
              <a:rPr lang="pt-BR" sz="1600" dirty="0"/>
              <a:t>MFC³ = Média final do terceiro ano do estágio probatório em que o servidor esteve em cargo de chefia</a:t>
            </a:r>
            <a:r>
              <a:rPr lang="pt-BR" sz="1600" dirty="0" smtClean="0"/>
              <a:t>.</a:t>
            </a:r>
          </a:p>
          <a:p>
            <a:pPr marL="114300" indent="0">
              <a:buNone/>
            </a:pPr>
            <a:endParaRPr lang="pt-BR" sz="1600" dirty="0"/>
          </a:p>
          <a:p>
            <a:pPr marL="114300" indent="0" algn="ctr">
              <a:buNone/>
            </a:pPr>
            <a:r>
              <a:rPr lang="pt-BR" sz="1800" b="1" dirty="0" smtClean="0"/>
              <a:t>O </a:t>
            </a:r>
            <a:r>
              <a:rPr lang="pt-BR" sz="1800" b="1" dirty="0"/>
              <a:t>servidor somente será aprovado no estágio probatório se obtiver IDCP entre 3,01 e 5,0 (maior que 60%) e se apresentar o certificado de participação no Programa de Recepção de Servidores da UFERSA.</a:t>
            </a:r>
          </a:p>
        </p:txBody>
      </p:sp>
    </p:spTree>
    <p:extLst>
      <p:ext uri="{BB962C8B-B14F-4D97-AF65-F5344CB8AC3E}">
        <p14:creationId xmlns:p14="http://schemas.microsoft.com/office/powerpoint/2010/main" val="86980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a:t>Atribuições dos atores do processo:</a:t>
            </a:r>
          </a:p>
        </p:txBody>
      </p:sp>
      <p:sp>
        <p:nvSpPr>
          <p:cNvPr id="3" name="Espaço Reservado para Conteúdo 2"/>
          <p:cNvSpPr>
            <a:spLocks noGrp="1"/>
          </p:cNvSpPr>
          <p:nvPr>
            <p:ph idx="1"/>
          </p:nvPr>
        </p:nvSpPr>
        <p:spPr/>
        <p:txBody>
          <a:bodyPr/>
          <a:lstStyle/>
          <a:p>
            <a:r>
              <a:rPr lang="pt-BR" dirty="0"/>
              <a:t>Compete a DDP: </a:t>
            </a:r>
            <a:endParaRPr lang="pt-BR" dirty="0" smtClean="0"/>
          </a:p>
          <a:p>
            <a:pPr marL="114300" indent="0">
              <a:buNone/>
            </a:pPr>
            <a:endParaRPr lang="pt-BR" dirty="0" smtClean="0"/>
          </a:p>
          <a:p>
            <a:pPr marL="571500" indent="-457200">
              <a:buAutoNum type="alphaLcParenR"/>
            </a:pPr>
            <a:r>
              <a:rPr lang="pt-BR" dirty="0" smtClean="0"/>
              <a:t>Coordenar </a:t>
            </a:r>
            <a:r>
              <a:rPr lang="pt-BR" dirty="0"/>
              <a:t>o Processo de Avaliação de Desempenho do servidor técnico-administrativo em estágio probatório; </a:t>
            </a:r>
            <a:endParaRPr lang="pt-BR" dirty="0" smtClean="0"/>
          </a:p>
          <a:p>
            <a:pPr marL="571500" indent="-457200">
              <a:buAutoNum type="alphaLcParenR"/>
            </a:pPr>
            <a:r>
              <a:rPr lang="pt-BR" dirty="0" smtClean="0"/>
              <a:t>Informar </a:t>
            </a:r>
            <a:r>
              <a:rPr lang="pt-BR" dirty="0"/>
              <a:t>às chefias imediatas e aos demais servidores a abertura do prazo para a realização da avaliação de desempenho no SIGRH; </a:t>
            </a:r>
            <a:endParaRPr lang="pt-BR" dirty="0" smtClean="0"/>
          </a:p>
          <a:p>
            <a:pPr marL="571500" indent="-457200">
              <a:buAutoNum type="alphaLcParenR"/>
            </a:pPr>
            <a:r>
              <a:rPr lang="pt-BR" dirty="0" smtClean="0"/>
              <a:t>Atuar </a:t>
            </a:r>
            <a:r>
              <a:rPr lang="pt-BR" dirty="0"/>
              <a:t>na promoção do Programa de Recepção de Servidores da UFERSA e emitir as devidas certificações aos participantes</a:t>
            </a:r>
            <a:r>
              <a:rPr lang="pt-BR" dirty="0" smtClean="0"/>
              <a:t>;</a:t>
            </a:r>
          </a:p>
          <a:p>
            <a:pPr marL="571500" indent="-457200">
              <a:buAutoNum type="alphaLcParenR"/>
            </a:pPr>
            <a:r>
              <a:rPr lang="pt-BR" dirty="0" smtClean="0"/>
              <a:t>Receber </a:t>
            </a:r>
            <a:r>
              <a:rPr lang="pt-BR" dirty="0"/>
              <a:t>o processo da CAT e emitir a ato de aprovação do estágio probatório do servidor técnico-administrativo.</a:t>
            </a:r>
          </a:p>
        </p:txBody>
      </p:sp>
    </p:spTree>
    <p:extLst>
      <p:ext uri="{BB962C8B-B14F-4D97-AF65-F5344CB8AC3E}">
        <p14:creationId xmlns:p14="http://schemas.microsoft.com/office/powerpoint/2010/main" val="180600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Trâmite processual</a:t>
            </a:r>
            <a:endParaRPr lang="pt-BR" dirty="0"/>
          </a:p>
        </p:txBody>
      </p:sp>
      <p:sp>
        <p:nvSpPr>
          <p:cNvPr id="5" name="Retângulo de cantos arredondados 4"/>
          <p:cNvSpPr/>
          <p:nvPr/>
        </p:nvSpPr>
        <p:spPr>
          <a:xfrm>
            <a:off x="179512" y="3356992"/>
            <a:ext cx="1296144"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Participar do Programa de Recepção dos Novos Servidores.</a:t>
            </a:r>
            <a:endParaRPr lang="pt-BR" sz="1400" dirty="0"/>
          </a:p>
        </p:txBody>
      </p:sp>
      <p:sp>
        <p:nvSpPr>
          <p:cNvPr id="6" name="Retângulo de cantos arredondados 5"/>
          <p:cNvSpPr/>
          <p:nvPr/>
        </p:nvSpPr>
        <p:spPr>
          <a:xfrm>
            <a:off x="1691680" y="1772816"/>
            <a:ext cx="151216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Abrir processo solicitando certificação do Programa junto a DDP.</a:t>
            </a:r>
            <a:endParaRPr lang="pt-BR" sz="1400" dirty="0"/>
          </a:p>
        </p:txBody>
      </p:sp>
      <p:sp>
        <p:nvSpPr>
          <p:cNvPr id="7" name="Retângulo de cantos arredondados 6"/>
          <p:cNvSpPr/>
          <p:nvPr/>
        </p:nvSpPr>
        <p:spPr>
          <a:xfrm>
            <a:off x="3419872" y="3054261"/>
            <a:ext cx="151216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No 32° mês protocolar processo para a CAT do seu campus.</a:t>
            </a:r>
            <a:endParaRPr lang="pt-BR" sz="1400" dirty="0"/>
          </a:p>
        </p:txBody>
      </p:sp>
      <p:sp>
        <p:nvSpPr>
          <p:cNvPr id="8" name="Retângulo de cantos arredondados 7"/>
          <p:cNvSpPr/>
          <p:nvPr/>
        </p:nvSpPr>
        <p:spPr>
          <a:xfrm>
            <a:off x="5220072" y="1794121"/>
            <a:ext cx="151216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Emissão de parecer da CAT</a:t>
            </a:r>
            <a:endParaRPr lang="pt-BR" sz="1400" dirty="0"/>
          </a:p>
        </p:txBody>
      </p:sp>
      <p:sp>
        <p:nvSpPr>
          <p:cNvPr id="9" name="Retângulo de cantos arredondados 8"/>
          <p:cNvSpPr/>
          <p:nvPr/>
        </p:nvSpPr>
        <p:spPr>
          <a:xfrm>
            <a:off x="6732240" y="3356992"/>
            <a:ext cx="1512168"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400" dirty="0" smtClean="0"/>
              <a:t>Emissão de Portaria de estabilidade pela DDP.</a:t>
            </a:r>
            <a:endParaRPr lang="pt-BR" sz="1400" dirty="0"/>
          </a:p>
        </p:txBody>
      </p:sp>
      <p:sp>
        <p:nvSpPr>
          <p:cNvPr id="12" name="Seta dobrada 11"/>
          <p:cNvSpPr/>
          <p:nvPr/>
        </p:nvSpPr>
        <p:spPr>
          <a:xfrm>
            <a:off x="611560" y="2406189"/>
            <a:ext cx="720080" cy="6480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cxnSp>
        <p:nvCxnSpPr>
          <p:cNvPr id="14" name="Conector de seta reta 13"/>
          <p:cNvCxnSpPr/>
          <p:nvPr/>
        </p:nvCxnSpPr>
        <p:spPr>
          <a:xfrm>
            <a:off x="2447764" y="3054261"/>
            <a:ext cx="0" cy="18148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tângulo 14"/>
          <p:cNvSpPr/>
          <p:nvPr/>
        </p:nvSpPr>
        <p:spPr>
          <a:xfrm>
            <a:off x="1643641" y="5078604"/>
            <a:ext cx="1560207" cy="14401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pt-BR" sz="1200" dirty="0" smtClean="0">
                <a:solidFill>
                  <a:schemeClr val="bg2">
                    <a:lumMod val="50000"/>
                  </a:schemeClr>
                </a:solidFill>
              </a:rPr>
              <a:t>Requerimento Padrão</a:t>
            </a:r>
          </a:p>
          <a:p>
            <a:pPr marL="342900" indent="-342900">
              <a:buAutoNum type="arabicPeriod"/>
            </a:pPr>
            <a:r>
              <a:rPr lang="pt-BR" sz="1200" dirty="0" smtClean="0">
                <a:solidFill>
                  <a:schemeClr val="bg2">
                    <a:lumMod val="50000"/>
                  </a:schemeClr>
                </a:solidFill>
              </a:rPr>
              <a:t>Cópia dos Certificados  dos cursos integrantes do módulo I e II.</a:t>
            </a:r>
            <a:endParaRPr lang="pt-BR" sz="1200" dirty="0">
              <a:solidFill>
                <a:schemeClr val="bg2">
                  <a:lumMod val="50000"/>
                </a:schemeClr>
              </a:solidFill>
            </a:endParaRPr>
          </a:p>
        </p:txBody>
      </p:sp>
      <p:cxnSp>
        <p:nvCxnSpPr>
          <p:cNvPr id="16" name="Conector de seta reta 15"/>
          <p:cNvCxnSpPr/>
          <p:nvPr/>
        </p:nvCxnSpPr>
        <p:spPr>
          <a:xfrm>
            <a:off x="4083652" y="4278397"/>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tângulo 17"/>
          <p:cNvSpPr/>
          <p:nvPr/>
        </p:nvSpPr>
        <p:spPr>
          <a:xfrm>
            <a:off x="3510898" y="5157192"/>
            <a:ext cx="3005318" cy="14401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pt-BR" sz="1200" dirty="0" smtClean="0">
                <a:solidFill>
                  <a:schemeClr val="bg2">
                    <a:lumMod val="50000"/>
                  </a:schemeClr>
                </a:solidFill>
              </a:rPr>
              <a:t>Requerimento Padrão</a:t>
            </a:r>
          </a:p>
          <a:p>
            <a:pPr marL="342900" indent="-342900">
              <a:buAutoNum type="arabicPeriod"/>
            </a:pPr>
            <a:r>
              <a:rPr lang="pt-BR" sz="1200" dirty="0" smtClean="0">
                <a:solidFill>
                  <a:schemeClr val="bg2">
                    <a:lumMod val="50000"/>
                  </a:schemeClr>
                </a:solidFill>
              </a:rPr>
              <a:t>Certificado de conclusão do PRNSU</a:t>
            </a:r>
          </a:p>
          <a:p>
            <a:pPr marL="342900" indent="-342900">
              <a:buAutoNum type="arabicPeriod"/>
            </a:pPr>
            <a:r>
              <a:rPr lang="pt-BR" sz="1200" dirty="0" smtClean="0">
                <a:solidFill>
                  <a:schemeClr val="bg2">
                    <a:lumMod val="50000"/>
                  </a:schemeClr>
                </a:solidFill>
              </a:rPr>
              <a:t>Cópias das avaliações de desempenho dos 3 últimos anos</a:t>
            </a:r>
          </a:p>
          <a:p>
            <a:pPr marL="342900" indent="-342900">
              <a:buAutoNum type="arabicPeriod"/>
            </a:pPr>
            <a:r>
              <a:rPr lang="pt-BR" sz="1200" dirty="0" smtClean="0">
                <a:solidFill>
                  <a:schemeClr val="bg2">
                    <a:lumMod val="50000"/>
                  </a:schemeClr>
                </a:solidFill>
              </a:rPr>
              <a:t>Declaração de tempo de efetivo exercício.</a:t>
            </a:r>
            <a:endParaRPr lang="pt-BR" sz="1200" dirty="0">
              <a:solidFill>
                <a:schemeClr val="bg2">
                  <a:lumMod val="50000"/>
                </a:schemeClr>
              </a:solidFill>
            </a:endParaRPr>
          </a:p>
        </p:txBody>
      </p:sp>
      <p:sp>
        <p:nvSpPr>
          <p:cNvPr id="19" name="Seta dobrada 18"/>
          <p:cNvSpPr/>
          <p:nvPr/>
        </p:nvSpPr>
        <p:spPr>
          <a:xfrm rot="5400000">
            <a:off x="3723612" y="2168860"/>
            <a:ext cx="720080" cy="6480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21" name="Seta dobrada para cima 20"/>
          <p:cNvSpPr/>
          <p:nvPr/>
        </p:nvSpPr>
        <p:spPr>
          <a:xfrm>
            <a:off x="5436096" y="3336844"/>
            <a:ext cx="720080" cy="63221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Seta dobrada 21"/>
          <p:cNvSpPr/>
          <p:nvPr/>
        </p:nvSpPr>
        <p:spPr>
          <a:xfrm rot="5400000">
            <a:off x="7056276" y="2299749"/>
            <a:ext cx="720080" cy="64807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000696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Recursos</a:t>
            </a:r>
            <a:endParaRPr lang="pt-BR" dirty="0"/>
          </a:p>
        </p:txBody>
      </p:sp>
      <p:sp>
        <p:nvSpPr>
          <p:cNvPr id="3" name="Espaço Reservado para Conteúdo 2"/>
          <p:cNvSpPr>
            <a:spLocks noGrp="1"/>
          </p:cNvSpPr>
          <p:nvPr>
            <p:ph idx="1"/>
          </p:nvPr>
        </p:nvSpPr>
        <p:spPr/>
        <p:txBody>
          <a:bodyPr>
            <a:normAutofit/>
          </a:bodyPr>
          <a:lstStyle/>
          <a:p>
            <a:pPr marL="114300" indent="0" algn="ctr">
              <a:buNone/>
            </a:pPr>
            <a:r>
              <a:rPr lang="pt-BR" sz="1600" b="1" dirty="0"/>
              <a:t>Não concordando com a média final da avaliação, o servidor poderá interpor recurso, no prazo de 05 (cinco) dias úteis contados a partir da ciência do parecer, por meio de requerimento (Anexo IV) devidamente fundamentado, contendo toda a documentação </a:t>
            </a:r>
            <a:r>
              <a:rPr lang="pt-BR" sz="1600" b="1" dirty="0" smtClean="0"/>
              <a:t>necessária </a:t>
            </a:r>
            <a:r>
              <a:rPr lang="pt-BR" sz="1600" b="1" dirty="0"/>
              <a:t>à análise do pedido</a:t>
            </a:r>
            <a:r>
              <a:rPr lang="pt-BR" sz="1600" b="1" dirty="0" smtClean="0"/>
              <a:t>.</a:t>
            </a:r>
          </a:p>
          <a:p>
            <a:pPr marL="114300" indent="0" algn="ctr">
              <a:buNone/>
            </a:pPr>
            <a:endParaRPr lang="pt-BR" sz="1600" dirty="0" smtClean="0"/>
          </a:p>
          <a:p>
            <a:pPr marL="114300" indent="0" algn="ctr">
              <a:buNone/>
            </a:pPr>
            <a:endParaRPr lang="pt-BR" sz="1600" dirty="0"/>
          </a:p>
          <a:p>
            <a:pPr marL="114300" indent="0">
              <a:buNone/>
            </a:pPr>
            <a:r>
              <a:rPr lang="pt-BR" sz="1600" dirty="0"/>
              <a:t>1º Os recursos interpostos deverão ser protocolados junto à DDP e serão encaminhados à CAT, para apreciação e deliberação</a:t>
            </a:r>
            <a:r>
              <a:rPr lang="pt-BR" sz="1600" dirty="0" smtClean="0"/>
              <a:t>.</a:t>
            </a:r>
          </a:p>
          <a:p>
            <a:pPr marL="114300" indent="0">
              <a:buNone/>
            </a:pPr>
            <a:r>
              <a:rPr lang="pt-BR" sz="1600" dirty="0" smtClean="0"/>
              <a:t>2º </a:t>
            </a:r>
            <a:r>
              <a:rPr lang="pt-BR" sz="1600" dirty="0"/>
              <a:t>A CAT terá até 30 (trinta) dias para proferir sua decisão fundamentada, mantendo ou alterando a nota da avaliação de estágio probatório do servidor. </a:t>
            </a:r>
          </a:p>
          <a:p>
            <a:pPr marL="114300" indent="0">
              <a:buNone/>
            </a:pPr>
            <a:r>
              <a:rPr lang="pt-BR" sz="1600" dirty="0" smtClean="0"/>
              <a:t>3º </a:t>
            </a:r>
            <a:r>
              <a:rPr lang="pt-BR" sz="1600" dirty="0"/>
              <a:t>A alteração da nota deverá ser realizada com base na análise de cada fator de avaliação que motivou a interposição do recurso. </a:t>
            </a:r>
            <a:endParaRPr lang="pt-BR" sz="1600" dirty="0" smtClean="0"/>
          </a:p>
          <a:p>
            <a:pPr marL="114300" indent="0">
              <a:buNone/>
            </a:pPr>
            <a:r>
              <a:rPr lang="pt-BR" sz="1600" dirty="0" smtClean="0"/>
              <a:t>4º </a:t>
            </a:r>
            <a:r>
              <a:rPr lang="pt-BR" sz="1600" dirty="0"/>
              <a:t>O interessado poderá interpor recurso ao Reitor no prazo de 15 dias, a contar da data de publicação da decisão do recurso.</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8030" y="5114925"/>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009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Dos casos específicos:</a:t>
            </a:r>
            <a:endParaRPr lang="pt-BR" dirty="0"/>
          </a:p>
        </p:txBody>
      </p:sp>
      <p:sp>
        <p:nvSpPr>
          <p:cNvPr id="3" name="Espaço Reservado para Conteúdo 2"/>
          <p:cNvSpPr>
            <a:spLocks noGrp="1"/>
          </p:cNvSpPr>
          <p:nvPr>
            <p:ph idx="1"/>
          </p:nvPr>
        </p:nvSpPr>
        <p:spPr/>
        <p:txBody>
          <a:bodyPr>
            <a:normAutofit/>
          </a:bodyPr>
          <a:lstStyle/>
          <a:p>
            <a:endParaRPr lang="pt-BR" sz="1800" dirty="0" smtClean="0"/>
          </a:p>
          <a:p>
            <a:endParaRPr lang="pt-BR" sz="1800" dirty="0"/>
          </a:p>
          <a:p>
            <a:r>
              <a:rPr lang="pt-BR" sz="1800" dirty="0" smtClean="0"/>
              <a:t>Para </a:t>
            </a:r>
            <a:r>
              <a:rPr lang="pt-BR" sz="1800" dirty="0"/>
              <a:t>os servidores que no advento desta Resolução estejam no curso do terceiro período do estágio probatório, fica dispensada a obrigatoriedade da participação no Programa de Recepção de Servidores</a:t>
            </a:r>
            <a:r>
              <a:rPr lang="pt-BR" sz="1800" dirty="0" smtClean="0"/>
              <a:t>.</a:t>
            </a:r>
          </a:p>
          <a:p>
            <a:endParaRPr lang="pt-BR" sz="1800" dirty="0"/>
          </a:p>
          <a:p>
            <a:r>
              <a:rPr lang="pt-BR" sz="1800" dirty="0"/>
              <a:t>No caso do técnico-administrativo estar cedido a outro órgão ou a outra entidade, seu desempenho deverá ser avaliado pelo respectivo órgão ou entidade e remetido à UFERSA para deliberação e validação pela CAT</a:t>
            </a:r>
            <a:r>
              <a:rPr lang="pt-BR" sz="1800" dirty="0" smtClean="0"/>
              <a:t>.</a:t>
            </a:r>
          </a:p>
          <a:p>
            <a:endParaRPr lang="pt-BR" sz="1800" dirty="0" smtClean="0"/>
          </a:p>
          <a:p>
            <a:r>
              <a:rPr lang="pt-BR" sz="1800" dirty="0"/>
              <a:t>Os servidores que ingressaram na UFERSA a partir de redistribuições, ainda em estágio probatório, deverão apresentar as devidas avaliações de desempenho realizadas no órgão de origem.</a:t>
            </a:r>
          </a:p>
        </p:txBody>
      </p:sp>
    </p:spTree>
    <p:extLst>
      <p:ext uri="{BB962C8B-B14F-4D97-AF65-F5344CB8AC3E}">
        <p14:creationId xmlns:p14="http://schemas.microsoft.com/office/powerpoint/2010/main" val="108302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Informações Importantes</a:t>
            </a:r>
            <a:endParaRPr lang="pt-BR" dirty="0"/>
          </a:p>
        </p:txBody>
      </p:sp>
      <p:sp>
        <p:nvSpPr>
          <p:cNvPr id="3" name="Espaço Reservado para Conteúdo 2"/>
          <p:cNvSpPr>
            <a:spLocks noGrp="1"/>
          </p:cNvSpPr>
          <p:nvPr>
            <p:ph idx="1"/>
          </p:nvPr>
        </p:nvSpPr>
        <p:spPr/>
        <p:txBody>
          <a:bodyPr>
            <a:normAutofit lnSpcReduction="10000"/>
          </a:bodyPr>
          <a:lstStyle/>
          <a:p>
            <a:endParaRPr lang="pt-BR" dirty="0" smtClean="0"/>
          </a:p>
          <a:p>
            <a:endParaRPr lang="pt-BR" dirty="0"/>
          </a:p>
          <a:p>
            <a:pPr marL="114300" indent="0" algn="ctr">
              <a:buNone/>
            </a:pPr>
            <a:r>
              <a:rPr lang="pt-BR" dirty="0" smtClean="0"/>
              <a:t>Serão abrangidos pela nova Resolução os servidores técnicos-administrativos que ingressaram na UFERSA após o ano de 2015.</a:t>
            </a:r>
          </a:p>
          <a:p>
            <a:pPr marL="114300" indent="0">
              <a:buNone/>
            </a:pPr>
            <a:endParaRPr lang="pt-BR" dirty="0"/>
          </a:p>
          <a:p>
            <a:pPr algn="just"/>
            <a:r>
              <a:rPr lang="pt-BR" dirty="0" smtClean="0"/>
              <a:t>Os </a:t>
            </a:r>
            <a:r>
              <a:rPr lang="pt-BR" dirty="0"/>
              <a:t>servidores técnico-administrativos que ingressaram no interstício de 12 de novembro de 1990 até 2015 (ano da implantação do módulo GDH) terão os seus estágios probatórios homologados mediante emissão de Portaria expedida pela PROGEPE, após a verificação das devidas progressões por mérito</a:t>
            </a:r>
            <a:r>
              <a:rPr lang="pt-BR" dirty="0" smtClean="0"/>
              <a:t>.</a:t>
            </a:r>
          </a:p>
          <a:p>
            <a:pPr marL="114300" indent="0">
              <a:buNone/>
            </a:pPr>
            <a:endParaRPr lang="pt-BR" dirty="0" smtClean="0"/>
          </a:p>
          <a:p>
            <a:pPr marL="114300" indent="0">
              <a:buNone/>
            </a:pPr>
            <a:r>
              <a:rPr lang="pt-BR" b="1" dirty="0" smtClean="0"/>
              <a:t>(As portarias já foram devidamente emitidas no anos de 2019)</a:t>
            </a:r>
            <a:endParaRPr lang="pt-BR" b="1" dirty="0"/>
          </a:p>
        </p:txBody>
      </p:sp>
    </p:spTree>
    <p:extLst>
      <p:ext uri="{BB962C8B-B14F-4D97-AF65-F5344CB8AC3E}">
        <p14:creationId xmlns:p14="http://schemas.microsoft.com/office/powerpoint/2010/main" val="3019661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Encaminhamentos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endParaRPr lang="pt-BR" dirty="0" smtClean="0"/>
          </a:p>
          <a:p>
            <a:r>
              <a:rPr lang="pt-BR" dirty="0" smtClean="0"/>
              <a:t>Proposta de calendário para as reuniões das CAT’S nos 4 campi;</a:t>
            </a:r>
          </a:p>
          <a:p>
            <a:r>
              <a:rPr lang="pt-BR" dirty="0" smtClean="0"/>
              <a:t>Como operacionalizar no sistema?;</a:t>
            </a:r>
          </a:p>
          <a:p>
            <a:r>
              <a:rPr lang="pt-BR" dirty="0" smtClean="0"/>
              <a:t>Dúvidas?</a:t>
            </a:r>
            <a:endParaRPr lang="pt-BR" dirty="0"/>
          </a:p>
        </p:txBody>
      </p:sp>
    </p:spTree>
    <p:extLst>
      <p:ext uri="{BB962C8B-B14F-4D97-AF65-F5344CB8AC3E}">
        <p14:creationId xmlns:p14="http://schemas.microsoft.com/office/powerpoint/2010/main" val="2606948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Informações Importantes</a:t>
            </a:r>
            <a:endParaRPr lang="pt-BR" dirty="0"/>
          </a:p>
        </p:txBody>
      </p:sp>
      <p:sp>
        <p:nvSpPr>
          <p:cNvPr id="3" name="Espaço Reservado para Conteúdo 2"/>
          <p:cNvSpPr>
            <a:spLocks noGrp="1"/>
          </p:cNvSpPr>
          <p:nvPr>
            <p:ph idx="1"/>
          </p:nvPr>
        </p:nvSpPr>
        <p:spPr/>
        <p:txBody>
          <a:bodyPr/>
          <a:lstStyle/>
          <a:p>
            <a:pPr marL="114300" indent="0">
              <a:buNone/>
            </a:pPr>
            <a:r>
              <a:rPr lang="pt-BR" sz="2000" dirty="0"/>
              <a:t>O servidor técnico-administrativo nomeado para cargo de provimento efetivo, ficará sujeito ao estágio probatório por um período de 36 (trinta e seis) meses, a contar da data de sua entrada em exercício, conforme legislação </a:t>
            </a:r>
            <a:r>
              <a:rPr lang="pt-BR" sz="2000" dirty="0" smtClean="0"/>
              <a:t>vigente.</a:t>
            </a:r>
          </a:p>
          <a:p>
            <a:pPr marL="114300" indent="0">
              <a:buNone/>
            </a:pPr>
            <a:endParaRPr lang="pt-BR" dirty="0"/>
          </a:p>
          <a:p>
            <a:pPr marL="114300" indent="0">
              <a:buNone/>
            </a:pPr>
            <a:r>
              <a:rPr lang="pt-BR" sz="2000" dirty="0" smtClean="0"/>
              <a:t>O </a:t>
            </a:r>
            <a:r>
              <a:rPr lang="pt-BR" sz="2000" dirty="0"/>
              <a:t>estágio probatório ficará suspenso durante as licenças e os afastamentos previstos nos termos do Art. 20, § 5°, da Lei </a:t>
            </a:r>
            <a:r>
              <a:rPr lang="pt-BR" sz="2000" dirty="0" smtClean="0"/>
              <a:t>supra:</a:t>
            </a:r>
          </a:p>
          <a:p>
            <a:pPr>
              <a:buFont typeface="Wingdings" pitchFamily="2" charset="2"/>
              <a:buChar char="ü"/>
            </a:pPr>
            <a:r>
              <a:rPr lang="pt-BR" sz="1400" dirty="0" smtClean="0"/>
              <a:t> </a:t>
            </a:r>
            <a:r>
              <a:rPr lang="pt-BR" sz="1400" dirty="0"/>
              <a:t>L</a:t>
            </a:r>
            <a:r>
              <a:rPr lang="pt-BR" sz="1400" dirty="0" smtClean="0"/>
              <a:t>icença </a:t>
            </a:r>
            <a:r>
              <a:rPr lang="pt-BR" sz="1400" dirty="0"/>
              <a:t>ao servidor por motivo de doença do cônjuge ou </a:t>
            </a:r>
            <a:r>
              <a:rPr lang="pt-BR" sz="1400" dirty="0" smtClean="0"/>
              <a:t>companheiro </a:t>
            </a:r>
            <a:r>
              <a:rPr lang="pt-BR" sz="1400" dirty="0"/>
              <a:t>dos pais, dos filhos, do padrasto ou madrasta e enteado, ou dependente que viva a suas </a:t>
            </a:r>
            <a:r>
              <a:rPr lang="pt-BR" sz="1400" dirty="0" smtClean="0"/>
              <a:t>expensas;</a:t>
            </a:r>
          </a:p>
          <a:p>
            <a:pPr>
              <a:buFont typeface="Wingdings" pitchFamily="2" charset="2"/>
              <a:buChar char="ü"/>
            </a:pPr>
            <a:r>
              <a:rPr lang="pt-BR" sz="1400" dirty="0"/>
              <a:t>L</a:t>
            </a:r>
            <a:r>
              <a:rPr lang="pt-BR" sz="1400" dirty="0" smtClean="0"/>
              <a:t>icença </a:t>
            </a:r>
            <a:r>
              <a:rPr lang="pt-BR" sz="1400" dirty="0"/>
              <a:t>ao servidor para acompanhar cônjuge ou companheiro que foi deslocado para outro ponto do território </a:t>
            </a:r>
            <a:r>
              <a:rPr lang="pt-BR" sz="1400" dirty="0" smtClean="0"/>
              <a:t>nacional;</a:t>
            </a:r>
          </a:p>
          <a:p>
            <a:pPr>
              <a:buFont typeface="Wingdings" pitchFamily="2" charset="2"/>
              <a:buChar char="ü"/>
            </a:pPr>
            <a:r>
              <a:rPr lang="pt-BR" sz="1400" dirty="0"/>
              <a:t> </a:t>
            </a:r>
            <a:r>
              <a:rPr lang="pt-BR" sz="1400" dirty="0" smtClean="0"/>
              <a:t>Licença</a:t>
            </a:r>
            <a:r>
              <a:rPr lang="pt-BR" sz="1400" dirty="0"/>
              <a:t>, sem remuneração, durante o período que mediar entre a sua escolha em convenção partidária, como candidato a cargo eletivo, e a véspera do registro de sua candidatura perante a Justiça </a:t>
            </a:r>
            <a:r>
              <a:rPr lang="pt-BR" sz="1400" dirty="0" smtClean="0"/>
              <a:t>Eleitoral;</a:t>
            </a:r>
          </a:p>
          <a:p>
            <a:pPr>
              <a:buFont typeface="Wingdings" pitchFamily="2" charset="2"/>
              <a:buChar char="ü"/>
            </a:pPr>
            <a:r>
              <a:rPr lang="pt-BR" sz="1400" dirty="0"/>
              <a:t>O afastamento de servidor para servir em organismo internacional de que o Brasil participe ou com o qual coopere dar-se-á com perda total da remuneração.  </a:t>
            </a:r>
            <a:endParaRPr lang="pt-BR" sz="1400" dirty="0" smtClean="0"/>
          </a:p>
          <a:p>
            <a:pPr>
              <a:buFont typeface="Wingdings" pitchFamily="2" charset="2"/>
              <a:buChar char="ü"/>
            </a:pPr>
            <a:endParaRPr lang="pt-BR" sz="2000" dirty="0"/>
          </a:p>
        </p:txBody>
      </p:sp>
    </p:spTree>
    <p:extLst>
      <p:ext uri="{BB962C8B-B14F-4D97-AF65-F5344CB8AC3E}">
        <p14:creationId xmlns:p14="http://schemas.microsoft.com/office/powerpoint/2010/main" val="159594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600" dirty="0" smtClean="0"/>
              <a:t>Critérios para avaliação do servidor público</a:t>
            </a:r>
            <a:endParaRPr lang="pt-BR" sz="3600" dirty="0"/>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dirty="0" smtClean="0"/>
              <a:t>Assiduidade</a:t>
            </a:r>
          </a:p>
          <a:p>
            <a:r>
              <a:rPr lang="pt-BR" dirty="0" smtClean="0"/>
              <a:t>Disciplina</a:t>
            </a:r>
          </a:p>
          <a:p>
            <a:r>
              <a:rPr lang="pt-BR" dirty="0" smtClean="0"/>
              <a:t>Capacidade de iniciativa</a:t>
            </a:r>
          </a:p>
          <a:p>
            <a:r>
              <a:rPr lang="pt-BR" dirty="0" smtClean="0"/>
              <a:t>Produtividade</a:t>
            </a:r>
          </a:p>
          <a:p>
            <a:r>
              <a:rPr lang="pt-BR" dirty="0" smtClean="0"/>
              <a:t>Responsabilidade</a:t>
            </a:r>
          </a:p>
          <a:p>
            <a:endParaRPr lang="pt-BR" dirty="0"/>
          </a:p>
          <a:p>
            <a:pPr marL="114300" indent="0">
              <a:buNone/>
            </a:pPr>
            <a:endParaRPr lang="pt-BR" dirty="0"/>
          </a:p>
        </p:txBody>
      </p:sp>
      <p:sp>
        <p:nvSpPr>
          <p:cNvPr id="4" name="AutoShape 4" descr="Resultado de imagem para imagem avaliaçã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077072"/>
            <a:ext cx="2133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34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Estágio Probatório na UFERSA</a:t>
            </a:r>
            <a:endParaRPr lang="pt-BR" dirty="0"/>
          </a:p>
        </p:txBody>
      </p:sp>
      <p:sp>
        <p:nvSpPr>
          <p:cNvPr id="3" name="Espaço Reservado para Conteúdo 2"/>
          <p:cNvSpPr>
            <a:spLocks noGrp="1"/>
          </p:cNvSpPr>
          <p:nvPr>
            <p:ph idx="1"/>
          </p:nvPr>
        </p:nvSpPr>
        <p:spPr/>
        <p:txBody>
          <a:bodyPr>
            <a:normAutofit/>
          </a:bodyPr>
          <a:lstStyle/>
          <a:p>
            <a:r>
              <a:rPr lang="pt-BR" dirty="0"/>
              <a:t>A avaliação levará em consideração os fatores mencionados no </a:t>
            </a:r>
            <a:r>
              <a:rPr lang="pt-BR" dirty="0" smtClean="0"/>
              <a:t>slide anterior e </a:t>
            </a:r>
            <a:r>
              <a:rPr lang="pt-BR" dirty="0"/>
              <a:t>utilizará os seguintes instrumentos como requisitos para aprovação no estágio probatório: </a:t>
            </a:r>
            <a:endParaRPr lang="pt-BR" dirty="0" smtClean="0"/>
          </a:p>
          <a:p>
            <a:pPr marL="114300" indent="0">
              <a:buNone/>
            </a:pPr>
            <a:endParaRPr lang="pt-BR" dirty="0"/>
          </a:p>
          <a:p>
            <a:pPr>
              <a:buFont typeface="Wingdings" pitchFamily="2" charset="2"/>
              <a:buChar char="ü"/>
            </a:pPr>
            <a:r>
              <a:rPr lang="pt-BR" sz="1900" dirty="0" smtClean="0"/>
              <a:t>Os </a:t>
            </a:r>
            <a:r>
              <a:rPr lang="pt-BR" sz="1900" dirty="0"/>
              <a:t>três primeiros Relatórios de Avaliação de Desempenho Anual, integrantes do Programa de Gestão de Desempenho Humano (GDH) realizados por meio do SIGRH, no mês de outubro de cada ano</a:t>
            </a:r>
            <a:r>
              <a:rPr lang="pt-BR" sz="1900" dirty="0" smtClean="0"/>
              <a:t>;</a:t>
            </a:r>
          </a:p>
          <a:p>
            <a:pPr>
              <a:buFont typeface="Wingdings" pitchFamily="2" charset="2"/>
              <a:buChar char="ü"/>
            </a:pPr>
            <a:r>
              <a:rPr lang="pt-BR" sz="1900" dirty="0" smtClean="0"/>
              <a:t>Certificado </a:t>
            </a:r>
            <a:r>
              <a:rPr lang="pt-BR" sz="1900" dirty="0"/>
              <a:t>de participação no Programa de Recepção de Servidores da UFERSA, sendo cumpridas as exigências dos Módulos I e </a:t>
            </a:r>
            <a:r>
              <a:rPr lang="pt-BR" sz="1900" dirty="0" smtClean="0"/>
              <a:t>II </a:t>
            </a:r>
            <a:r>
              <a:rPr lang="pt-BR" sz="1900" dirty="0"/>
              <a:t>descritos na Resolução CONSUNI/UFERSA nº 005/2016. </a:t>
            </a:r>
            <a:endParaRPr lang="pt-BR" sz="1900" dirty="0" smtClean="0"/>
          </a:p>
          <a:p>
            <a:pPr>
              <a:buFont typeface="Wingdings" pitchFamily="2" charset="2"/>
              <a:buChar char="ü"/>
            </a:pPr>
            <a:endParaRPr lang="pt-BR" sz="1900" dirty="0" smtClean="0"/>
          </a:p>
          <a:p>
            <a:pPr marL="114300" indent="0" algn="ctr">
              <a:buNone/>
            </a:pPr>
            <a:r>
              <a:rPr lang="pt-BR" sz="1900" b="1" dirty="0"/>
              <a:t> </a:t>
            </a:r>
            <a:r>
              <a:rPr lang="pt-BR" sz="1900" b="1" dirty="0" smtClean="0"/>
              <a:t>A emissão do Certificado é de competência da DDP.</a:t>
            </a:r>
            <a:endParaRPr lang="pt-BR" sz="1900" b="1" dirty="0"/>
          </a:p>
        </p:txBody>
      </p:sp>
    </p:spTree>
    <p:extLst>
      <p:ext uri="{BB962C8B-B14F-4D97-AF65-F5344CB8AC3E}">
        <p14:creationId xmlns:p14="http://schemas.microsoft.com/office/powerpoint/2010/main" val="367356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A</a:t>
            </a:r>
            <a:r>
              <a:rPr lang="pt-BR" sz="4000" dirty="0" smtClean="0"/>
              <a:t>tribuições </a:t>
            </a:r>
            <a:r>
              <a:rPr lang="pt-BR" sz="4000" dirty="0"/>
              <a:t>dos atores do processo:</a:t>
            </a:r>
          </a:p>
        </p:txBody>
      </p:sp>
      <p:sp>
        <p:nvSpPr>
          <p:cNvPr id="3" name="Espaço Reservado para Conteúdo 2"/>
          <p:cNvSpPr>
            <a:spLocks noGrp="1"/>
          </p:cNvSpPr>
          <p:nvPr>
            <p:ph idx="1"/>
          </p:nvPr>
        </p:nvSpPr>
        <p:spPr/>
        <p:txBody>
          <a:bodyPr>
            <a:normAutofit fontScale="92500"/>
          </a:bodyPr>
          <a:lstStyle/>
          <a:p>
            <a:pPr marL="114300" indent="0">
              <a:buNone/>
            </a:pPr>
            <a:r>
              <a:rPr lang="pt-BR" dirty="0" smtClean="0"/>
              <a:t>Compete </a:t>
            </a:r>
            <a:r>
              <a:rPr lang="pt-BR" dirty="0"/>
              <a:t>ao técnico-administrativo: </a:t>
            </a:r>
            <a:endParaRPr lang="pt-BR" dirty="0" smtClean="0"/>
          </a:p>
          <a:p>
            <a:pPr marL="571500" indent="-457200">
              <a:buAutoNum type="alphaLcParenR"/>
            </a:pPr>
            <a:endParaRPr lang="pt-BR" sz="1900" dirty="0" smtClean="0"/>
          </a:p>
          <a:p>
            <a:pPr marL="571500" indent="-457200">
              <a:buAutoNum type="alphaLcParenR"/>
            </a:pPr>
            <a:r>
              <a:rPr lang="pt-BR" sz="1900" dirty="0" smtClean="0"/>
              <a:t>Tomar </a:t>
            </a:r>
            <a:r>
              <a:rPr lang="pt-BR" sz="1900" dirty="0"/>
              <a:t>ciência dos instrumentos de avaliação do seu estágio probatório; </a:t>
            </a:r>
            <a:endParaRPr lang="pt-BR" sz="1900" dirty="0" smtClean="0"/>
          </a:p>
          <a:p>
            <a:pPr marL="571500" indent="-457200">
              <a:buAutoNum type="alphaLcParenR"/>
            </a:pPr>
            <a:r>
              <a:rPr lang="pt-BR" sz="1900" dirty="0" smtClean="0"/>
              <a:t>Participar </a:t>
            </a:r>
            <a:r>
              <a:rPr lang="pt-BR" sz="1900" dirty="0"/>
              <a:t>do Programa de Recepção de Servidores, promovido periodicamente pela </a:t>
            </a:r>
            <a:r>
              <a:rPr lang="pt-BR" sz="1900" dirty="0" err="1"/>
              <a:t>Pró-Reitoria</a:t>
            </a:r>
            <a:r>
              <a:rPr lang="pt-BR" sz="1900" dirty="0"/>
              <a:t> de Gestão de Pessoas - PROGEPE; </a:t>
            </a:r>
            <a:endParaRPr lang="pt-BR" sz="1900" dirty="0" smtClean="0"/>
          </a:p>
          <a:p>
            <a:pPr marL="571500" indent="-457200">
              <a:buAutoNum type="alphaLcParenR"/>
            </a:pPr>
            <a:r>
              <a:rPr lang="pt-BR" sz="1900" dirty="0" smtClean="0"/>
              <a:t>Abrir </a:t>
            </a:r>
            <a:r>
              <a:rPr lang="pt-BR" sz="1900" dirty="0"/>
              <a:t>processo junto à DDP solicitando a Certidão de que cumpriu com todas as exigências do Programa, ao obter as certificações de participação nos Módulos I e II do Programa de Recepção de Servidores; </a:t>
            </a:r>
          </a:p>
          <a:p>
            <a:pPr marL="571500" indent="-457200">
              <a:buAutoNum type="alphaLcParenR"/>
            </a:pPr>
            <a:r>
              <a:rPr lang="pt-BR" sz="1900" dirty="0" smtClean="0"/>
              <a:t>Preencher </a:t>
            </a:r>
            <a:r>
              <a:rPr lang="pt-BR" sz="1900" dirty="0"/>
              <a:t>anualmente a </a:t>
            </a:r>
            <a:r>
              <a:rPr lang="pt-BR" sz="1900" dirty="0" err="1"/>
              <a:t>autoavaliação</a:t>
            </a:r>
            <a:r>
              <a:rPr lang="pt-BR" sz="1900" dirty="0"/>
              <a:t> disponível no módulo GDH do SIGRH; </a:t>
            </a:r>
            <a:r>
              <a:rPr lang="pt-BR" sz="1900" dirty="0" smtClean="0"/>
              <a:t>e</a:t>
            </a:r>
          </a:p>
          <a:p>
            <a:pPr marL="571500" indent="-457200">
              <a:buAutoNum type="alphaLcParenR"/>
            </a:pPr>
            <a:r>
              <a:rPr lang="pt-BR" sz="1900" dirty="0"/>
              <a:t>Abrir processo junto a CAT solicitando a apreciação do seu Estágio Probatório, no 32° deste, contendo cópia dos Relatórios das suas três últimas Avaliações de Desempenho e da Certidão emitida pela DDP do cumprimento das exigências do Programa de Recepção de Servidores;</a:t>
            </a:r>
          </a:p>
        </p:txBody>
      </p:sp>
    </p:spTree>
    <p:extLst>
      <p:ext uri="{BB962C8B-B14F-4D97-AF65-F5344CB8AC3E}">
        <p14:creationId xmlns:p14="http://schemas.microsoft.com/office/powerpoint/2010/main" val="428513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Atribuições dos atores do processo:</a:t>
            </a:r>
          </a:p>
        </p:txBody>
      </p:sp>
      <p:sp>
        <p:nvSpPr>
          <p:cNvPr id="3" name="Espaço Reservado para Conteúdo 2"/>
          <p:cNvSpPr>
            <a:spLocks noGrp="1"/>
          </p:cNvSpPr>
          <p:nvPr>
            <p:ph idx="1"/>
          </p:nvPr>
        </p:nvSpPr>
        <p:spPr/>
        <p:txBody>
          <a:bodyPr>
            <a:normAutofit lnSpcReduction="10000"/>
          </a:bodyPr>
          <a:lstStyle/>
          <a:p>
            <a:pPr marL="114300" indent="0">
              <a:buNone/>
            </a:pPr>
            <a:r>
              <a:rPr lang="pt-BR" dirty="0" smtClean="0"/>
              <a:t>Compete </a:t>
            </a:r>
            <a:r>
              <a:rPr lang="pt-BR" dirty="0"/>
              <a:t>a CAT: </a:t>
            </a:r>
            <a:endParaRPr lang="pt-BR" dirty="0" smtClean="0"/>
          </a:p>
          <a:p>
            <a:pPr marL="571500" indent="-457200">
              <a:buAutoNum type="alphaLcParenR"/>
            </a:pPr>
            <a:endParaRPr lang="pt-BR" sz="1900" dirty="0" smtClean="0"/>
          </a:p>
          <a:p>
            <a:pPr marL="571500" indent="-457200">
              <a:buAutoNum type="alphaLcParenR"/>
            </a:pPr>
            <a:r>
              <a:rPr lang="pt-BR" sz="1900" dirty="0" smtClean="0"/>
              <a:t>Receber </a:t>
            </a:r>
            <a:r>
              <a:rPr lang="pt-BR" sz="1900" dirty="0"/>
              <a:t>no 32° mês do estágio probatório dos servidores, os processos referentes ao estágio probatório do servidor técnico-administrativo; </a:t>
            </a:r>
            <a:endParaRPr lang="pt-BR" sz="1900" dirty="0" smtClean="0"/>
          </a:p>
          <a:p>
            <a:pPr marL="571500" indent="-457200">
              <a:buAutoNum type="alphaLcParenR"/>
            </a:pPr>
            <a:r>
              <a:rPr lang="pt-BR" sz="1900" dirty="0" smtClean="0"/>
              <a:t>Registrar </a:t>
            </a:r>
            <a:r>
              <a:rPr lang="pt-BR" sz="1900" dirty="0"/>
              <a:t>os resultados das avaliações das chefias imediatas, dos pares e equipes de trabalho e das </a:t>
            </a:r>
            <a:r>
              <a:rPr lang="pt-BR" sz="1900" dirty="0" err="1"/>
              <a:t>autoavaliações</a:t>
            </a:r>
            <a:r>
              <a:rPr lang="pt-BR" sz="1900" dirty="0"/>
              <a:t> dos servidores, referentes a cada um dos anos de cumprimento do estágio probatório, gerando ao fim o Índice de Desenvolvimento de Competências Probatórias (</a:t>
            </a:r>
            <a:r>
              <a:rPr lang="pt-BR" sz="1900" dirty="0" err="1"/>
              <a:t>IDCp</a:t>
            </a:r>
            <a:r>
              <a:rPr lang="pt-BR" sz="1900" dirty="0"/>
              <a:t>) de acordo com Anexo (III); </a:t>
            </a:r>
            <a:endParaRPr lang="pt-BR" sz="1900" dirty="0" smtClean="0"/>
          </a:p>
          <a:p>
            <a:pPr marL="571500" indent="-457200">
              <a:buAutoNum type="alphaLcParenR"/>
            </a:pPr>
            <a:r>
              <a:rPr lang="pt-BR" sz="1900" dirty="0" smtClean="0"/>
              <a:t>Validar </a:t>
            </a:r>
            <a:r>
              <a:rPr lang="pt-BR" sz="1900" dirty="0"/>
              <a:t>o processo de avaliação do servidor técnico-administrativo em estágio probatório por meio da emissão de parecer, bem como, analisar eventual recurso interposto pelo servidor contra o resultado das avaliações; e </a:t>
            </a:r>
            <a:endParaRPr lang="pt-BR" sz="1900" dirty="0" smtClean="0"/>
          </a:p>
          <a:p>
            <a:pPr marL="571500" indent="-457200">
              <a:buAutoNum type="alphaLcParenR"/>
            </a:pPr>
            <a:r>
              <a:rPr lang="pt-BR" sz="1900" dirty="0" smtClean="0"/>
              <a:t>Encaminhar </a:t>
            </a:r>
            <a:r>
              <a:rPr lang="pt-BR" sz="1900" dirty="0"/>
              <a:t>processo com parecer conclusivo à DDP em até 30 dias a partir do seu recebimento. </a:t>
            </a:r>
          </a:p>
        </p:txBody>
      </p:sp>
    </p:spTree>
    <p:extLst>
      <p:ext uri="{BB962C8B-B14F-4D97-AF65-F5344CB8AC3E}">
        <p14:creationId xmlns:p14="http://schemas.microsoft.com/office/powerpoint/2010/main" val="889722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calcular o </a:t>
            </a:r>
            <a:r>
              <a:rPr lang="pt-BR" dirty="0" smtClean="0"/>
              <a:t>IDCP?</a:t>
            </a:r>
            <a:endParaRPr lang="pt-BR" dirty="0"/>
          </a:p>
        </p:txBody>
      </p:sp>
      <p:sp>
        <p:nvSpPr>
          <p:cNvPr id="3" name="Espaço Reservado para Conteúdo 2"/>
          <p:cNvSpPr>
            <a:spLocks noGrp="1"/>
          </p:cNvSpPr>
          <p:nvPr>
            <p:ph idx="1"/>
          </p:nvPr>
        </p:nvSpPr>
        <p:spPr/>
        <p:txBody>
          <a:bodyPr>
            <a:normAutofit/>
          </a:bodyPr>
          <a:lstStyle/>
          <a:p>
            <a:r>
              <a:rPr lang="pt-BR" sz="1800" b="1" dirty="0"/>
              <a:t>CÁLCULO DO ÍNDICE DE DESENVOLVIMENTO DE COMPETÊNCIAS PROBATÓRIAS (IDCP) DOS SERVIDORES </a:t>
            </a:r>
            <a:r>
              <a:rPr lang="pt-BR" sz="1800" b="1" u="sng" dirty="0"/>
              <a:t>SEM FUNÇÃO DE CHEFIA GERENCIAL</a:t>
            </a:r>
            <a:r>
              <a:rPr lang="pt-BR" sz="1800" b="1" dirty="0"/>
              <a:t> DURANTE O ESTÁGIO PROBATÓRIO</a:t>
            </a:r>
            <a:endParaRPr lang="pt-BR" sz="1800" dirty="0"/>
          </a:p>
          <a:p>
            <a:pPr marL="114300" lvl="0" indent="0">
              <a:buNone/>
            </a:pPr>
            <a:endParaRPr lang="pt-BR" dirty="0" smtClean="0"/>
          </a:p>
          <a:p>
            <a:pPr marL="114300" lvl="0" indent="0">
              <a:buNone/>
            </a:pPr>
            <a:r>
              <a:rPr lang="pt-BR" sz="1800" dirty="0" smtClean="0"/>
              <a:t>Cálculo </a:t>
            </a:r>
            <a:r>
              <a:rPr lang="pt-BR" sz="1800" dirty="0"/>
              <a:t>da média final do primeiro ano de avaliação do estágio probatório:</a:t>
            </a:r>
          </a:p>
          <a:p>
            <a:pPr marL="114300" indent="0">
              <a:buNone/>
            </a:pPr>
            <a:r>
              <a:rPr lang="pt-BR" dirty="0"/>
              <a:t> </a:t>
            </a:r>
          </a:p>
          <a:p>
            <a:pPr marL="114300" indent="0" algn="ctr">
              <a:buNone/>
            </a:pPr>
            <a:r>
              <a:rPr lang="pt-BR" b="1" dirty="0"/>
              <a:t>MF¹ = AA + (CH X </a:t>
            </a:r>
            <a:r>
              <a:rPr lang="pt-BR" b="1" dirty="0" smtClean="0"/>
              <a:t>3) </a:t>
            </a:r>
            <a:r>
              <a:rPr lang="pt-BR" b="1" dirty="0"/>
              <a:t>+ </a:t>
            </a:r>
            <a:r>
              <a:rPr lang="pt-BR" b="1" dirty="0" smtClean="0"/>
              <a:t>(PA X 2) </a:t>
            </a:r>
            <a:r>
              <a:rPr lang="pt-BR" b="1" dirty="0"/>
              <a:t>/ </a:t>
            </a:r>
            <a:r>
              <a:rPr lang="pt-BR" b="1" dirty="0" smtClean="0"/>
              <a:t>6</a:t>
            </a:r>
            <a:endParaRPr lang="pt-BR" dirty="0"/>
          </a:p>
          <a:p>
            <a:pPr marL="114300" indent="0">
              <a:buNone/>
            </a:pPr>
            <a:r>
              <a:rPr lang="pt-BR" dirty="0"/>
              <a:t> </a:t>
            </a:r>
          </a:p>
          <a:p>
            <a:pPr marL="114300" indent="0">
              <a:buNone/>
            </a:pPr>
            <a:r>
              <a:rPr lang="pt-BR" sz="1800" dirty="0" smtClean="0"/>
              <a:t>Onde</a:t>
            </a:r>
            <a:r>
              <a:rPr lang="pt-BR" sz="1800" dirty="0"/>
              <a:t>: </a:t>
            </a:r>
          </a:p>
          <a:p>
            <a:pPr marL="114300" indent="0">
              <a:buNone/>
            </a:pPr>
            <a:r>
              <a:rPr lang="pt-BR" sz="1800" dirty="0"/>
              <a:t>MF¹ = Média final do primeiro ano de avaliação do estágio probatório;</a:t>
            </a:r>
          </a:p>
          <a:p>
            <a:pPr marL="114300" indent="0">
              <a:buNone/>
            </a:pPr>
            <a:r>
              <a:rPr lang="pt-BR" sz="1800" dirty="0"/>
              <a:t>AA = Nota da </a:t>
            </a:r>
            <a:r>
              <a:rPr lang="pt-BR" sz="1800" dirty="0" err="1"/>
              <a:t>Autoavaliação</a:t>
            </a:r>
            <a:r>
              <a:rPr lang="pt-BR" sz="1800" dirty="0"/>
              <a:t>;</a:t>
            </a:r>
          </a:p>
          <a:p>
            <a:pPr marL="114300" indent="0">
              <a:buNone/>
            </a:pPr>
            <a:r>
              <a:rPr lang="pt-BR" sz="1800" dirty="0"/>
              <a:t>CH = Nota da Avaliação pela Chefia Imediatamente Superior;</a:t>
            </a:r>
          </a:p>
          <a:p>
            <a:pPr marL="114300" indent="0">
              <a:buNone/>
            </a:pPr>
            <a:r>
              <a:rPr lang="pt-BR" sz="1800" dirty="0"/>
              <a:t>PA = Média das Avaliações dos Pares.</a:t>
            </a:r>
          </a:p>
          <a:p>
            <a:pPr marL="114300" indent="0">
              <a:buNone/>
            </a:pPr>
            <a:endParaRPr lang="pt-BR" dirty="0"/>
          </a:p>
        </p:txBody>
      </p:sp>
    </p:spTree>
    <p:extLst>
      <p:ext uri="{BB962C8B-B14F-4D97-AF65-F5344CB8AC3E}">
        <p14:creationId xmlns:p14="http://schemas.microsoft.com/office/powerpoint/2010/main" val="1255263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calcular o IDCP?</a:t>
            </a:r>
            <a:endParaRPr lang="pt-BR" dirty="0"/>
          </a:p>
        </p:txBody>
      </p:sp>
      <p:sp>
        <p:nvSpPr>
          <p:cNvPr id="3" name="Espaço Reservado para Conteúdo 2"/>
          <p:cNvSpPr>
            <a:spLocks noGrp="1"/>
          </p:cNvSpPr>
          <p:nvPr>
            <p:ph idx="1"/>
          </p:nvPr>
        </p:nvSpPr>
        <p:spPr/>
        <p:txBody>
          <a:bodyPr>
            <a:normAutofit/>
          </a:bodyPr>
          <a:lstStyle/>
          <a:p>
            <a:pPr lvl="0"/>
            <a:endParaRPr lang="pt-BR" dirty="0" smtClean="0"/>
          </a:p>
          <a:p>
            <a:pPr lvl="0"/>
            <a:r>
              <a:rPr lang="pt-BR" dirty="0" smtClean="0"/>
              <a:t>Cálculo </a:t>
            </a:r>
            <a:r>
              <a:rPr lang="pt-BR" dirty="0"/>
              <a:t>da média final do segundo ano de avaliação do estágio probatório:</a:t>
            </a:r>
          </a:p>
          <a:p>
            <a:endParaRPr lang="pt-BR" b="1" dirty="0" smtClean="0"/>
          </a:p>
          <a:p>
            <a:pPr marL="114300" indent="0" algn="ctr">
              <a:buNone/>
            </a:pPr>
            <a:r>
              <a:rPr lang="pt-BR" b="1" dirty="0" smtClean="0"/>
              <a:t>MF² </a:t>
            </a:r>
            <a:r>
              <a:rPr lang="pt-BR" b="1" dirty="0"/>
              <a:t>= AA + (CH X 3) + (PA X 2) / 6</a:t>
            </a:r>
            <a:endParaRPr lang="pt-BR" dirty="0"/>
          </a:p>
          <a:p>
            <a:pPr marL="114300" indent="0">
              <a:buNone/>
            </a:pPr>
            <a:r>
              <a:rPr lang="pt-BR" b="1" dirty="0"/>
              <a:t> </a:t>
            </a:r>
            <a:endParaRPr lang="pt-BR" dirty="0"/>
          </a:p>
          <a:p>
            <a:pPr marL="114300" indent="0">
              <a:buNone/>
            </a:pPr>
            <a:r>
              <a:rPr lang="pt-BR" sz="1800" dirty="0" smtClean="0"/>
              <a:t>Onde</a:t>
            </a:r>
            <a:r>
              <a:rPr lang="pt-BR" sz="1800" dirty="0"/>
              <a:t>:</a:t>
            </a:r>
          </a:p>
          <a:p>
            <a:pPr marL="114300" indent="0">
              <a:buNone/>
            </a:pPr>
            <a:r>
              <a:rPr lang="pt-BR" sz="1800" dirty="0"/>
              <a:t>MF² = Média final do segundo ano de avaliação do Estágio Probatório;</a:t>
            </a:r>
          </a:p>
          <a:p>
            <a:pPr marL="114300" indent="0">
              <a:buNone/>
            </a:pPr>
            <a:r>
              <a:rPr lang="pt-BR" sz="1800" dirty="0"/>
              <a:t>AA = Nota da </a:t>
            </a:r>
            <a:r>
              <a:rPr lang="pt-BR" sz="1800" dirty="0" err="1"/>
              <a:t>Auto-Avaliação</a:t>
            </a:r>
            <a:r>
              <a:rPr lang="pt-BR" sz="1800" dirty="0"/>
              <a:t>;</a:t>
            </a:r>
          </a:p>
          <a:p>
            <a:pPr marL="114300" indent="0">
              <a:buNone/>
            </a:pPr>
            <a:r>
              <a:rPr lang="pt-BR" sz="1800" dirty="0"/>
              <a:t>CH = Nota da Avaliação pela Chefia Imediatamente Superior;</a:t>
            </a:r>
          </a:p>
          <a:p>
            <a:pPr marL="114300" indent="0">
              <a:buNone/>
            </a:pPr>
            <a:r>
              <a:rPr lang="pt-BR" sz="1800" dirty="0"/>
              <a:t>PA = Média das Avaliações dos Pares.</a:t>
            </a:r>
          </a:p>
          <a:p>
            <a:pPr marL="114300" indent="0">
              <a:buNone/>
            </a:pPr>
            <a:endParaRPr lang="pt-BR" dirty="0"/>
          </a:p>
        </p:txBody>
      </p:sp>
    </p:spTree>
    <p:extLst>
      <p:ext uri="{BB962C8B-B14F-4D97-AF65-F5344CB8AC3E}">
        <p14:creationId xmlns:p14="http://schemas.microsoft.com/office/powerpoint/2010/main" val="3758393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457</TotalTime>
  <Words>1546</Words>
  <Application>Microsoft Office PowerPoint</Application>
  <PresentationFormat>Apresentação na tela (4:3)</PresentationFormat>
  <Paragraphs>185</Paragraphs>
  <Slides>20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Arial</vt:lpstr>
      <vt:lpstr>Calibri</vt:lpstr>
      <vt:lpstr>Cambria</vt:lpstr>
      <vt:lpstr>Wingdings</vt:lpstr>
      <vt:lpstr>Adjacência</vt:lpstr>
      <vt:lpstr>RESOLUÇÃO CONSAD/UFERSA N° 001/2019</vt:lpstr>
      <vt:lpstr>Informações Importantes</vt:lpstr>
      <vt:lpstr>Informações Importantes</vt:lpstr>
      <vt:lpstr>Critérios para avaliação do servidor público</vt:lpstr>
      <vt:lpstr>Estágio Probatório na UFERSA</vt:lpstr>
      <vt:lpstr>Atribuições dos atores do processo:</vt:lpstr>
      <vt:lpstr>Atribuições dos atores do processo:</vt:lpstr>
      <vt:lpstr>Como calcular o IDCP?</vt:lpstr>
      <vt:lpstr>Como calcular o IDCP?</vt:lpstr>
      <vt:lpstr>Como calcular o IDCP?</vt:lpstr>
      <vt:lpstr>Como calcular o IDCP?</vt:lpstr>
      <vt:lpstr>Como calcular o IDCP?</vt:lpstr>
      <vt:lpstr>Como calcular o IDCP?</vt:lpstr>
      <vt:lpstr>Como calcular o IDCP?</vt:lpstr>
      <vt:lpstr>Como calcular o IDCP?</vt:lpstr>
      <vt:lpstr>Atribuições dos atores do processo:</vt:lpstr>
      <vt:lpstr>Trâmite processual</vt:lpstr>
      <vt:lpstr>Recursos</vt:lpstr>
      <vt:lpstr>Dos casos específicos:</vt:lpstr>
      <vt:lpstr>Encaminhamentos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RESOLUÇÃO CONSAD/UFERSA N° 001/2019</dc:title>
  <dc:creator>MiniElite705g2</dc:creator>
  <cp:lastModifiedBy>Ranniery Oliveira</cp:lastModifiedBy>
  <cp:revision>19</cp:revision>
  <dcterms:created xsi:type="dcterms:W3CDTF">2020-02-05T12:20:27Z</dcterms:created>
  <dcterms:modified xsi:type="dcterms:W3CDTF">2020-02-13T12:54:22Z</dcterms:modified>
</cp:coreProperties>
</file>